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B49-D913-45C6-B498-69624CCECC1D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D421-BA04-4E72-B2D3-5E786450A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373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B49-D913-45C6-B498-69624CCECC1D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D421-BA04-4E72-B2D3-5E786450A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851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B49-D913-45C6-B498-69624CCECC1D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D421-BA04-4E72-B2D3-5E786450A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518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B49-D913-45C6-B498-69624CCECC1D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D421-BA04-4E72-B2D3-5E786450A63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9770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B49-D913-45C6-B498-69624CCECC1D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D421-BA04-4E72-B2D3-5E786450A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991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B49-D913-45C6-B498-69624CCECC1D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D421-BA04-4E72-B2D3-5E786450A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58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B49-D913-45C6-B498-69624CCECC1D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D421-BA04-4E72-B2D3-5E786450A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8689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B49-D913-45C6-B498-69624CCECC1D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D421-BA04-4E72-B2D3-5E786450A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7681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B49-D913-45C6-B498-69624CCECC1D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D421-BA04-4E72-B2D3-5E786450A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892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B49-D913-45C6-B498-69624CCECC1D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D421-BA04-4E72-B2D3-5E786450A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28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B49-D913-45C6-B498-69624CCECC1D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D421-BA04-4E72-B2D3-5E786450A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719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B49-D913-45C6-B498-69624CCECC1D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D421-BA04-4E72-B2D3-5E786450A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42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B49-D913-45C6-B498-69624CCECC1D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D421-BA04-4E72-B2D3-5E786450A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934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B49-D913-45C6-B498-69624CCECC1D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D421-BA04-4E72-B2D3-5E786450A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9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B49-D913-45C6-B498-69624CCECC1D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D421-BA04-4E72-B2D3-5E786450A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7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B49-D913-45C6-B498-69624CCECC1D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D421-BA04-4E72-B2D3-5E786450A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465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2BB49-D913-45C6-B498-69624CCECC1D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D421-BA04-4E72-B2D3-5E786450A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528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882BB49-D913-45C6-B498-69624CCECC1D}" type="datetimeFigureOut">
              <a:rPr lang="en-US" smtClean="0"/>
              <a:t>10/11/2022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3D421-BA04-4E72-B2D3-5E786450A63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MSIPCMContentMarking" descr="{&quot;HashCode&quot;:-1542678785,&quot;Placement&quot;:&quot;Footer&quot;,&quot;Top&quot;:517.997253,&quot;Left&quot;:0.0,&quot;SlideWidth&quot;:960,&quot;SlideHeight&quot;:540}"/>
          <p:cNvSpPr txBox="1"/>
          <p:nvPr userDrawn="1"/>
        </p:nvSpPr>
        <p:spPr>
          <a:xfrm>
            <a:off x="0" y="6578565"/>
            <a:ext cx="1804584" cy="27943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100" smtClean="0">
                <a:solidFill>
                  <a:srgbClr val="000000"/>
                </a:solidFill>
                <a:latin typeface="Calibri" panose="020F0502020204030204" pitchFamily="34" charset="0"/>
              </a:rPr>
              <a:t>Classification: Protected A</a:t>
            </a:r>
            <a:endParaRPr lang="en-US" sz="11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4611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7522" y="688848"/>
            <a:ext cx="10055589" cy="3329581"/>
          </a:xfrm>
        </p:spPr>
        <p:txBody>
          <a:bodyPr/>
          <a:lstStyle/>
          <a:p>
            <a:r>
              <a:rPr lang="uk-UA" dirty="0" smtClean="0">
                <a:latin typeface="Calibri" panose="020F0502020204030204" pitchFamily="34" charset="0"/>
                <a:cs typeface="Calibri" panose="020F0502020204030204" pitchFamily="34" charset="0"/>
              </a:rPr>
              <a:t>Пам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uk-UA" dirty="0" smtClean="0">
                <a:latin typeface="Calibri" panose="020F0502020204030204" pitchFamily="34" charset="0"/>
                <a:cs typeface="Calibri" panose="020F0502020204030204" pitchFamily="34" charset="0"/>
              </a:rPr>
              <a:t>ятники Голодомору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47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9274" y="1082040"/>
            <a:ext cx="8967453" cy="3846576"/>
          </a:xfrm>
        </p:spPr>
        <p:txBody>
          <a:bodyPr>
            <a:noAutofit/>
          </a:bodyPr>
          <a:lstStyle/>
          <a:p>
            <a:r>
              <a:rPr lang="uk-UA" sz="4000" dirty="0">
                <a:latin typeface="Calibri" panose="020F0502020204030204" pitchFamily="34" charset="0"/>
                <a:cs typeface="Calibri" panose="020F0502020204030204" pitchFamily="34" charset="0"/>
              </a:rPr>
              <a:t>Монументи, присвячені трагічним подіям 1932-33, розміщені по всьому </a:t>
            </a:r>
            <a:r>
              <a:rPr lang="uk-UA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світові. </a:t>
            </a:r>
            <a:br>
              <a:rPr lang="uk-UA" sz="4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Адже </a:t>
            </a:r>
            <a:r>
              <a:rPr lang="uk-UA" sz="4000" dirty="0">
                <a:latin typeface="Calibri" panose="020F0502020204030204" pitchFamily="34" charset="0"/>
                <a:cs typeface="Calibri" panose="020F0502020204030204" pitchFamily="34" charset="0"/>
              </a:rPr>
              <a:t>після періоду замовчування світ визнає Голодомор геноцидом. 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67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6384" y="749808"/>
            <a:ext cx="5001768" cy="5221224"/>
          </a:xfrm>
        </p:spPr>
        <p:txBody>
          <a:bodyPr>
            <a:normAutofit fontScale="90000"/>
          </a:bodyPr>
          <a:lstStyle/>
          <a:p>
            <a:pPr algn="l"/>
            <a:r>
              <a:rPr lang="uk-UA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Перший </a:t>
            </a:r>
            <a:r>
              <a:rPr lang="uk-UA" sz="2200" dirty="0">
                <a:latin typeface="Calibri" panose="020F0502020204030204" pitchFamily="34" charset="0"/>
                <a:cs typeface="Calibri" panose="020F0502020204030204" pitchFamily="34" charset="0"/>
              </a:rPr>
              <a:t>у світі пам'ятник жертвам Голодомору було встановлено 1983 року в Едмонтоні </a:t>
            </a:r>
            <a:r>
              <a:rPr lang="uk-UA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(Альберта) </a:t>
            </a:r>
            <a:r>
              <a:rPr lang="uk-UA" sz="2200" dirty="0">
                <a:latin typeface="Calibri" panose="020F0502020204030204" pitchFamily="34" charset="0"/>
                <a:cs typeface="Calibri" panose="020F0502020204030204" pitchFamily="34" charset="0"/>
              </a:rPr>
              <a:t>силами української діаспори. </a:t>
            </a:r>
            <a:r>
              <a:rPr lang="uk-UA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uk-UA" sz="2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2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uk-UA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Основа </a:t>
            </a:r>
            <a:r>
              <a:rPr lang="uk-UA" sz="2200" dirty="0">
                <a:latin typeface="Calibri" panose="020F0502020204030204" pitchFamily="34" charset="0"/>
                <a:cs typeface="Calibri" panose="020F0502020204030204" pitchFamily="34" charset="0"/>
              </a:rPr>
              <a:t>монументу – тріснуте жорно як символ відсутності можливості добути хліб. Цей мотив часто використовували автори інших пам'ятників.</a:t>
            </a:r>
            <a:br>
              <a:rPr lang="uk-UA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uk-UA" sz="2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uk-UA" sz="2200" dirty="0">
                <a:latin typeface="Calibri" panose="020F0502020204030204" pitchFamily="34" charset="0"/>
                <a:cs typeface="Calibri" panose="020F0502020204030204" pitchFamily="34" charset="0"/>
              </a:rPr>
              <a:t>монументі розміщено напис: </a:t>
            </a:r>
            <a:r>
              <a:rPr lang="uk-UA" sz="2200" b="1" dirty="0">
                <a:latin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In memory of the millions who perished in the genocidal </a:t>
            </a:r>
            <a:r>
              <a:rPr lang="en-US" sz="2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famine </a:t>
            </a:r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inflicted upon Ukraine by the Soviet regime in Moscow 1932-33. Let us all stand guard against tyranny, violence and inhumanity.»</a:t>
            </a:r>
            <a:b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8722" y="852044"/>
            <a:ext cx="3752094" cy="501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96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7888" y="402336"/>
            <a:ext cx="5004816" cy="6858000"/>
          </a:xfrm>
        </p:spPr>
        <p:txBody>
          <a:bodyPr>
            <a:normAutofit fontScale="90000"/>
          </a:bodyPr>
          <a:lstStyle/>
          <a:p>
            <a:pPr algn="l"/>
            <a:r>
              <a:rPr lang="uk-UA" sz="2400" dirty="0">
                <a:latin typeface="Calibri" panose="020F0502020204030204" pitchFamily="34" charset="0"/>
                <a:cs typeface="Calibri" panose="020F0502020204030204" pitchFamily="34" charset="0"/>
              </a:rPr>
              <a:t>Пам'ятник до 50-річчя штучного голодомору 1932-1933 років у Вінніпезі (1984). Архітектор – Роман Коваль.</a:t>
            </a:r>
            <a:br>
              <a:rPr lang="uk-UA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uk-UA" sz="24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Містить </a:t>
            </a:r>
            <a:r>
              <a:rPr lang="uk-UA" sz="2400" dirty="0">
                <a:latin typeface="Calibri" panose="020F0502020204030204" pitchFamily="34" charset="0"/>
                <a:cs typeface="Calibri" panose="020F0502020204030204" pitchFamily="34" charset="0"/>
              </a:rPr>
              <a:t>напис українською: </a:t>
            </a:r>
            <a:r>
              <a:rPr lang="uk-UA" sz="2400" b="1" dirty="0">
                <a:latin typeface="Calibri" panose="020F0502020204030204" pitchFamily="34" charset="0"/>
                <a:cs typeface="Calibri" panose="020F0502020204030204" pitchFamily="34" charset="0"/>
              </a:rPr>
              <a:t>«Цей пам'ятник споруджено для відзначення 50-ліття голоду-геноциду в Україні в 1932-33 роках і для увічнення пам'яті понад 7 000 000 невинних жертв пляново створеного голодомору совєтським урядом у Москві. Пам'ятаючи цю велику трагедію, ми переконані, що цей нелюдяний вчинок ніколи не відійде в забуття, і це небувале страждання ніколи не повториться в історії людства».</a:t>
            </a:r>
            <a:r>
              <a:rPr lang="uk-UA" dirty="0"/>
              <a:t/>
            </a:r>
            <a:br>
              <a:rPr lang="uk-UA" dirty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0075" y="573785"/>
            <a:ext cx="4089845" cy="545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39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8472" y="829754"/>
            <a:ext cx="4419600" cy="3650805"/>
          </a:xfrm>
        </p:spPr>
        <p:txBody>
          <a:bodyPr>
            <a:normAutofit/>
          </a:bodyPr>
          <a:lstStyle/>
          <a:p>
            <a:pPr algn="l"/>
            <a:r>
              <a:rPr lang="uk-UA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Меморіал </a:t>
            </a:r>
            <a:r>
              <a:rPr lang="uk-UA" sz="2200" dirty="0">
                <a:latin typeface="Calibri" panose="020F0502020204030204" pitchFamily="34" charset="0"/>
                <a:cs typeface="Calibri" panose="020F0502020204030204" pitchFamily="34" charset="0"/>
              </a:rPr>
              <a:t>жертвам українського Голодомору-Геноциду 1932—1933 років. Автор проекту – 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Kurylas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Studio (</a:t>
            </a:r>
            <a:r>
              <a:rPr lang="uk-UA" sz="2200" dirty="0">
                <a:latin typeface="Calibri" panose="020F0502020204030204" pitchFamily="34" charset="0"/>
                <a:cs typeface="Calibri" panose="020F0502020204030204" pitchFamily="34" charset="0"/>
              </a:rPr>
              <a:t>Л. Курилас), відкриття монументу відбулось 2015 року. </a:t>
            </a:r>
            <a:r>
              <a:rPr lang="uk-UA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uk-UA" sz="2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2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uk-UA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uk-UA" sz="2200" dirty="0">
                <a:latin typeface="Calibri" panose="020F0502020204030204" pitchFamily="34" charset="0"/>
                <a:cs typeface="Calibri" panose="020F0502020204030204" pitchFamily="34" charset="0"/>
              </a:rPr>
              <a:t>сьогодні це один з наймасштабніших об'єктів, присвячених цим трагічним подіям.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1823" y="829754"/>
            <a:ext cx="6191250" cy="463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4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1312" y="799528"/>
            <a:ext cx="5096256" cy="4032504"/>
          </a:xfrm>
        </p:spPr>
        <p:txBody>
          <a:bodyPr>
            <a:noAutofit/>
          </a:bodyPr>
          <a:lstStyle/>
          <a:p>
            <a:pPr algn="l"/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Києві, на території Національного музею «Меморіал пам'яті жертв голодоморів в Україні», існує цілий комплекс з декількома монументами. Зокрема, скульптура дівчинки з колосками у руках – «Дитина». </a:t>
            </a: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Комплекс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збудовано за </a:t>
            </a: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проєктом 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народного художника України Анатолія Гайдамаки. Зведено меморіал у 2008-2010 </a:t>
            </a: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роках</a:t>
            </a: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79" y="717232"/>
            <a:ext cx="4122801" cy="549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89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1352" y="1131506"/>
            <a:ext cx="3998976" cy="2407222"/>
          </a:xfrm>
        </p:spPr>
        <p:txBody>
          <a:bodyPr>
            <a:normAutofit/>
          </a:bodyPr>
          <a:lstStyle/>
          <a:p>
            <a:pPr algn="l"/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Пам'ятник жертвам Голодомору 1932–1933 років (2008), м. Вишгород. </a:t>
            </a:r>
            <a:b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Автори проєкту - Крилов Борис та Сидорук Олесь.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0143" y="450056"/>
            <a:ext cx="4413354" cy="588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05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5320" y="1060704"/>
            <a:ext cx="4419600" cy="3529584"/>
          </a:xfrm>
        </p:spPr>
        <p:txBody>
          <a:bodyPr>
            <a:noAutofit/>
          </a:bodyPr>
          <a:lstStyle/>
          <a:p>
            <a:pPr algn="l"/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Меморіал жертвам Голодомору, Черкаська Лозова (Харківщина). Скульптор О. М. Рідний. </a:t>
            </a:r>
            <a:b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У центрі комплексу - скульптурна композиція заввишки 6 метрів, відлита з бронзи і встановлена на насипному кургані заввишки 10 метрів. 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0466" y="521208"/>
            <a:ext cx="4405213" cy="586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29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48</TotalTime>
  <Words>348</Words>
  <Application>Microsoft Office PowerPoint</Application>
  <PresentationFormat>Widescreen</PresentationFormat>
  <Paragraphs>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Ion</vt:lpstr>
      <vt:lpstr>Пам’ятники Голодомору</vt:lpstr>
      <vt:lpstr>Монументи, присвячені трагічним подіям 1932-33, розміщені по всьому світові.  Адже після періоду замовчування світ визнає Голодомор геноцидом. </vt:lpstr>
      <vt:lpstr>Перший у світі пам'ятник жертвам Голодомору було встановлено 1983 року в Едмонтоні (Альберта) силами української діаспори.   Основа монументу – тріснуте жорно як символ відсутності можливості добути хліб. Цей мотив часто використовували автори інших пам'ятників.  На монументі розміщено напис: «In memory of the millions who perished in the genocidal famine inflicted upon Ukraine by the Soviet regime in Moscow 1932-33. Let us all stand guard against tyranny, violence and inhumanity.» </vt:lpstr>
      <vt:lpstr>Пам'ятник до 50-річчя штучного голодомору 1932-1933 років у Вінніпезі (1984). Архітектор – Роман Коваль.  Містить напис українською: «Цей пам'ятник споруджено для відзначення 50-ліття голоду-геноциду в Україні в 1932-33 роках і для увічнення пам'яті понад 7 000 000 невинних жертв пляново створеного голодомору совєтським урядом у Москві. Пам'ятаючи цю велику трагедію, ми переконані, що цей нелюдяний вчинок ніколи не відійде в забуття, і це небувале страждання ніколи не повториться в історії людства». </vt:lpstr>
      <vt:lpstr>Меморіал жертвам українського Голодомору-Геноциду 1932—1933 років. Автор проекту – The Kurylas Studio (Л. Курилас), відкриття монументу відбулось 2015 року.   На сьогодні це один з наймасштабніших об'єктів, присвячених цим трагічним подіям.</vt:lpstr>
      <vt:lpstr>У Києві, на території Національного музею «Меморіал пам'яті жертв голодоморів в Україні», існує цілий комплекс з декількома монументами. Зокрема, скульптура дівчинки з колосками у руках – «Дитина».   Комплекс збудовано за проєктом народного художника України Анатолія Гайдамаки. Зведено меморіал у 2008-2010 роках.</vt:lpstr>
      <vt:lpstr>Пам'ятник жертвам Голодомору 1932–1933 років (2008), м. Вишгород.   Автори проєкту - Крилов Борис та Сидорук Олесь.</vt:lpstr>
      <vt:lpstr>Меморіал жертвам Голодомору, Черкаська Лозова (Харківщина). Скульптор О. М. Рідний.   У центрі комплексу - скульптурна композиція заввишки 6 метрів, відлита з бронзи і встановлена на насипному кургані заввишки 10 метрів. </vt:lpstr>
    </vt:vector>
  </TitlesOfParts>
  <Company>GoA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Пам’ятники Голодомору</dc:title>
  <dc:creator>Oksana Duchak</dc:creator>
  <cp:lastModifiedBy>Oksana Duchak</cp:lastModifiedBy>
  <cp:revision>5</cp:revision>
  <dcterms:created xsi:type="dcterms:W3CDTF">2022-10-11T19:14:21Z</dcterms:created>
  <dcterms:modified xsi:type="dcterms:W3CDTF">2022-10-11T20:02:39Z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bf2ea38-542c-4b75-bd7d-582ec36a519f_Enabled">
    <vt:lpwstr>true</vt:lpwstr>
  </property>
  <property fmtid="{D5CDD505-2E9C-101B-9397-08002B2CF9AE}" pid="3" name="MSIP_Label_abf2ea38-542c-4b75-bd7d-582ec36a519f_SetDate">
    <vt:lpwstr>2022-10-11T20:02:39Z</vt:lpwstr>
  </property>
  <property fmtid="{D5CDD505-2E9C-101B-9397-08002B2CF9AE}" pid="4" name="MSIP_Label_abf2ea38-542c-4b75-bd7d-582ec36a519f_Method">
    <vt:lpwstr>Standard</vt:lpwstr>
  </property>
  <property fmtid="{D5CDD505-2E9C-101B-9397-08002B2CF9AE}" pid="5" name="MSIP_Label_abf2ea38-542c-4b75-bd7d-582ec36a519f_Name">
    <vt:lpwstr>Protected A</vt:lpwstr>
  </property>
  <property fmtid="{D5CDD505-2E9C-101B-9397-08002B2CF9AE}" pid="6" name="MSIP_Label_abf2ea38-542c-4b75-bd7d-582ec36a519f_SiteId">
    <vt:lpwstr>2bb51c06-af9b-42c5-8bf5-3c3b7b10850b</vt:lpwstr>
  </property>
  <property fmtid="{D5CDD505-2E9C-101B-9397-08002B2CF9AE}" pid="7" name="MSIP_Label_abf2ea38-542c-4b75-bd7d-582ec36a519f_ActionId">
    <vt:lpwstr>b59c8809-9bcb-4ee7-9ca8-3be4decbe784</vt:lpwstr>
  </property>
  <property fmtid="{D5CDD505-2E9C-101B-9397-08002B2CF9AE}" pid="8" name="MSIP_Label_abf2ea38-542c-4b75-bd7d-582ec36a519f_ContentBits">
    <vt:lpwstr>2</vt:lpwstr>
  </property>
</Properties>
</file>